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9" r:id="rId6"/>
    <p:sldId id="268" r:id="rId7"/>
    <p:sldId id="260" r:id="rId8"/>
    <p:sldId id="261" r:id="rId9"/>
    <p:sldId id="271" r:id="rId10"/>
    <p:sldId id="266" r:id="rId11"/>
    <p:sldId id="267" r:id="rId12"/>
    <p:sldId id="262" r:id="rId13"/>
    <p:sldId id="263" r:id="rId1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8C6CB38-D03F-4AAA-BFD6-8B2E623C3BD5}">
  <a:tblStyle styleId="{68C6CB38-D03F-4AAA-BFD6-8B2E623C3B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1"/>
    <p:restoredTop sz="94674"/>
  </p:normalViewPr>
  <p:slideViewPr>
    <p:cSldViewPr snapToGrid="0">
      <p:cViewPr varScale="1">
        <p:scale>
          <a:sx n="124" d="100"/>
          <a:sy n="124" d="100"/>
        </p:scale>
        <p:origin x="200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a32bfd8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a32bfd8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a32bfd86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a32bfd86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a32bfd86c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a32bfd86c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a32bfd86c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a32bfd86c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572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a32bfd86c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a32bfd86c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7670eeee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7670eeee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a32bfd86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a32bfd86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a32bfd86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a32bfd86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992766"/>
            <a:ext cx="8520600" cy="34686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4400" dirty="0"/>
              <a:t>Реализация и исследование алгоритма генерации траекторий в динамической среде на основе </a:t>
            </a:r>
            <a:r>
              <a:rPr lang="en-US" sz="4400" dirty="0"/>
              <a:t>OCTNet</a:t>
            </a:r>
            <a:endParaRPr sz="44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74750" y="4871300"/>
            <a:ext cx="8794500" cy="11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rgbClr val="000000"/>
                </a:solidFill>
              </a:rPr>
              <a:t>Выполнил</a:t>
            </a:r>
            <a:r>
              <a:rPr lang="en" sz="1800" dirty="0">
                <a:solidFill>
                  <a:srgbClr val="000000"/>
                </a:solidFill>
              </a:rPr>
              <a:t>: </a:t>
            </a:r>
            <a:r>
              <a:rPr lang="ru-RU" sz="1800" dirty="0">
                <a:solidFill>
                  <a:srgbClr val="000000"/>
                </a:solidFill>
              </a:rPr>
              <a:t>Губа Дмитрий Анатольевич</a:t>
            </a:r>
            <a:r>
              <a:rPr lang="en" sz="1800" dirty="0">
                <a:solidFill>
                  <a:srgbClr val="000000"/>
                </a:solidFill>
              </a:rPr>
              <a:t>, </a:t>
            </a:r>
            <a:r>
              <a:rPr lang="en" sz="1800" dirty="0" err="1">
                <a:solidFill>
                  <a:srgbClr val="000000"/>
                </a:solidFill>
              </a:rPr>
              <a:t>гр</a:t>
            </a:r>
            <a:r>
              <a:rPr lang="en" sz="1800" dirty="0">
                <a:solidFill>
                  <a:srgbClr val="000000"/>
                </a:solidFill>
              </a:rPr>
              <a:t>. 53</a:t>
            </a:r>
            <a:r>
              <a:rPr lang="ru-RU" sz="1800" dirty="0">
                <a:solidFill>
                  <a:srgbClr val="000000"/>
                </a:solidFill>
              </a:rPr>
              <a:t>03</a:t>
            </a:r>
            <a:endParaRPr sz="1800" dirty="0">
              <a:solidFill>
                <a:srgbClr val="000000"/>
              </a:solidFill>
            </a:endParaRPr>
          </a:p>
          <a:p>
            <a:pPr marL="0" indent="0" algn="l"/>
            <a:r>
              <a:rPr lang="en" sz="1800" dirty="0" err="1">
                <a:solidFill>
                  <a:srgbClr val="000000"/>
                </a:solidFill>
              </a:rPr>
              <a:t>Руководитель</a:t>
            </a:r>
            <a:r>
              <a:rPr lang="en" sz="1800" dirty="0">
                <a:solidFill>
                  <a:srgbClr val="000000"/>
                </a:solidFill>
              </a:rPr>
              <a:t>:</a:t>
            </a:r>
            <a:r>
              <a:rPr lang="ru-RU" sz="1800" dirty="0">
                <a:solidFill>
                  <a:srgbClr val="000000"/>
                </a:solidFill>
              </a:rPr>
              <a:t> </a:t>
            </a:r>
            <a:r>
              <a:rPr lang="ru-RU" sz="1800" dirty="0" err="1">
                <a:solidFill>
                  <a:srgbClr val="000000"/>
                </a:solidFill>
              </a:rPr>
              <a:t>Заславский</a:t>
            </a:r>
            <a:r>
              <a:rPr lang="ru-RU" sz="1800" dirty="0">
                <a:solidFill>
                  <a:srgbClr val="000000"/>
                </a:solidFill>
              </a:rPr>
              <a:t> М.М., к.т.</a:t>
            </a:r>
            <a:r>
              <a:rPr lang="ru-RU" sz="1800">
                <a:solidFill>
                  <a:srgbClr val="000000"/>
                </a:solidFill>
              </a:rPr>
              <a:t>н.</a:t>
            </a:r>
            <a:endParaRPr sz="1800" dirty="0">
              <a:solidFill>
                <a:srgbClr val="000000"/>
              </a:solidFill>
            </a:endParaRPr>
          </a:p>
          <a:p>
            <a:pPr marL="0" indent="0" algn="l"/>
            <a:r>
              <a:rPr lang="en" sz="1800" dirty="0" err="1">
                <a:solidFill>
                  <a:srgbClr val="000000"/>
                </a:solidFill>
              </a:rPr>
              <a:t>Консультант</a:t>
            </a:r>
            <a:r>
              <a:rPr lang="en-US" sz="1800" dirty="0">
                <a:solidFill>
                  <a:srgbClr val="000000"/>
                </a:solidFill>
              </a:rPr>
              <a:t>: </a:t>
            </a:r>
            <a:r>
              <a:rPr lang="ru-RU" sz="1800" dirty="0" err="1">
                <a:solidFill>
                  <a:srgbClr val="000000"/>
                </a:solidFill>
              </a:rPr>
              <a:t>Жангиров</a:t>
            </a:r>
            <a:r>
              <a:rPr lang="ru-RU" sz="1800" dirty="0">
                <a:solidFill>
                  <a:srgbClr val="000000"/>
                </a:solidFill>
              </a:rPr>
              <a:t> Т.Р., ассистент каф. МОЭВМ</a:t>
            </a:r>
            <a:endParaRPr sz="1800" dirty="0">
              <a:solidFill>
                <a:srgbClr val="00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0" y="0"/>
            <a:ext cx="91440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Санкт-Петербургский государственный электротехнический университет им. 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В.И. Ульянова (Ленина)</a:t>
            </a:r>
            <a:endParaRPr sz="1800"/>
          </a:p>
        </p:txBody>
      </p:sp>
      <p:sp>
        <p:nvSpPr>
          <p:cNvPr id="57" name="Google Shape;57;p13"/>
          <p:cNvSpPr txBox="1"/>
          <p:nvPr/>
        </p:nvSpPr>
        <p:spPr>
          <a:xfrm>
            <a:off x="0" y="6408300"/>
            <a:ext cx="91440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/>
              <a:t>Санкт-Петербург</a:t>
            </a:r>
            <a:r>
              <a:rPr lang="en" sz="1800" dirty="0"/>
              <a:t>, 2021</a:t>
            </a:r>
            <a:endParaRPr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54322-9018-F447-950A-4C90E1CE4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71670"/>
            <a:ext cx="8520600" cy="763500"/>
          </a:xfrm>
        </p:spPr>
        <p:txBody>
          <a:bodyPr/>
          <a:lstStyle/>
          <a:p>
            <a:r>
              <a:rPr lang="ru-RU" dirty="0"/>
              <a:t>Реализация алгоритма для динамической среды. Результаты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546933-3901-7E46-AAAE-04B943E49D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 smtClean="0"/>
              <a:t>10</a:t>
            </a:fld>
            <a:endParaRPr lang="e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7D74C3-18A1-B540-89C0-D588D6F45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412" y="1187267"/>
            <a:ext cx="7178046" cy="555505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C417B40-43E6-E64E-A9F5-E847DBB31D82}"/>
              </a:ext>
            </a:extLst>
          </p:cNvPr>
          <p:cNvSpPr/>
          <p:nvPr/>
        </p:nvSpPr>
        <p:spPr>
          <a:xfrm>
            <a:off x="5589917" y="1035170"/>
            <a:ext cx="267419" cy="58228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35D1FE-6662-CB45-9E7C-86AF5E2B9712}"/>
              </a:ext>
            </a:extLst>
          </p:cNvPr>
          <p:cNvSpPr/>
          <p:nvPr/>
        </p:nvSpPr>
        <p:spPr>
          <a:xfrm>
            <a:off x="7031187" y="919492"/>
            <a:ext cx="267419" cy="58228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95C4E7-4433-1641-8E0E-FF69C952BE53}"/>
              </a:ext>
            </a:extLst>
          </p:cNvPr>
          <p:cNvSpPr/>
          <p:nvPr/>
        </p:nvSpPr>
        <p:spPr>
          <a:xfrm>
            <a:off x="2550544" y="919492"/>
            <a:ext cx="267419" cy="58228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78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A887C-7008-7146-9763-2D9138C73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" y="231953"/>
            <a:ext cx="8520600" cy="763500"/>
          </a:xfrm>
        </p:spPr>
        <p:txBody>
          <a:bodyPr/>
          <a:lstStyle/>
          <a:p>
            <a:r>
              <a:rPr lang="ru-RU" dirty="0"/>
              <a:t>Сравнение результатов с аналогами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9AD7C6-F4CB-AE45-93B0-8C146D78ED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 smtClean="0"/>
              <a:t>11</a:t>
            </a:fld>
            <a:endParaRPr lang="en" sz="20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178EF01-1ACC-7F40-B734-BCFBEAD864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6950450"/>
              </p:ext>
            </p:extLst>
          </p:nvPr>
        </p:nvGraphicFramePr>
        <p:xfrm>
          <a:off x="311150" y="1208379"/>
          <a:ext cx="8521700" cy="4768088"/>
        </p:xfrm>
        <a:graphic>
          <a:graphicData uri="http://schemas.openxmlformats.org/drawingml/2006/table">
            <a:tbl>
              <a:tblPr firstRow="1" firstCol="1" bandRow="1">
                <a:tableStyleId>{68C6CB38-D03F-4AAA-BFD6-8B2E623C3BD5}</a:tableStyleId>
              </a:tblPr>
              <a:tblGrid>
                <a:gridCol w="4761182">
                  <a:extLst>
                    <a:ext uri="{9D8B030D-6E8A-4147-A177-3AD203B41FA5}">
                      <a16:colId xmlns:a16="http://schemas.microsoft.com/office/drawing/2014/main" val="3629620712"/>
                    </a:ext>
                  </a:extLst>
                </a:gridCol>
                <a:gridCol w="983411">
                  <a:extLst>
                    <a:ext uri="{9D8B030D-6E8A-4147-A177-3AD203B41FA5}">
                      <a16:colId xmlns:a16="http://schemas.microsoft.com/office/drawing/2014/main" val="1963106243"/>
                    </a:ext>
                  </a:extLst>
                </a:gridCol>
                <a:gridCol w="828136">
                  <a:extLst>
                    <a:ext uri="{9D8B030D-6E8A-4147-A177-3AD203B41FA5}">
                      <a16:colId xmlns:a16="http://schemas.microsoft.com/office/drawing/2014/main" val="2535641833"/>
                    </a:ext>
                  </a:extLst>
                </a:gridCol>
                <a:gridCol w="1948971">
                  <a:extLst>
                    <a:ext uri="{9D8B030D-6E8A-4147-A177-3AD203B41FA5}">
                      <a16:colId xmlns:a16="http://schemas.microsoft.com/office/drawing/2014/main" val="10083951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Название подхода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Hausdorf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Frechet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</a:rPr>
                        <a:t>Доля недопустимых траекторий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745699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</a:rPr>
                        <a:t>Алгоритм с моделью OCTNet в статической среде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 b="1">
                          <a:effectLst/>
                        </a:rPr>
                        <a:t>1.86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</a:rPr>
                        <a:t>2.00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</a:rPr>
                        <a:t>0</a:t>
                      </a:r>
                      <a:r>
                        <a:rPr lang="en-US" sz="1600" b="1" dirty="0">
                          <a:effectLst/>
                        </a:rPr>
                        <a:t>.24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886729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>
                          <a:effectLst/>
                        </a:rPr>
                        <a:t>Алгоритм с моделью </a:t>
                      </a:r>
                      <a:r>
                        <a:rPr lang="en-US" sz="1600" dirty="0">
                          <a:effectLst/>
                        </a:rPr>
                        <a:t>GAN</a:t>
                      </a:r>
                      <a:r>
                        <a:rPr lang="ru-RU" sz="1600" dirty="0">
                          <a:effectLst/>
                        </a:rPr>
                        <a:t> в статической среде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</a:rPr>
                        <a:t>10.48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</a:rPr>
                        <a:t>14.67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0.88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38297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>
                          <a:effectLst/>
                        </a:rPr>
                        <a:t>Алгоритм с моделью </a:t>
                      </a:r>
                      <a:r>
                        <a:rPr lang="en-US" sz="1600" dirty="0">
                          <a:effectLst/>
                        </a:rPr>
                        <a:t>CVAE</a:t>
                      </a:r>
                      <a:r>
                        <a:rPr lang="ru-RU" sz="1600" dirty="0">
                          <a:effectLst/>
                        </a:rPr>
                        <a:t> в статической среде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11.79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</a:rPr>
                        <a:t>16.66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</a:rPr>
                        <a:t>0.</a:t>
                      </a:r>
                      <a:r>
                        <a:rPr lang="en-US" sz="1600">
                          <a:effectLst/>
                        </a:rPr>
                        <a:t>91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2842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>
                          <a:effectLst/>
                        </a:rPr>
                        <a:t>Алгоритм с моделью </a:t>
                      </a:r>
                      <a:r>
                        <a:rPr lang="en-US" sz="1600" dirty="0">
                          <a:effectLst/>
                        </a:rPr>
                        <a:t>KTM</a:t>
                      </a:r>
                      <a:r>
                        <a:rPr lang="ru-RU" sz="1600" dirty="0">
                          <a:effectLst/>
                        </a:rPr>
                        <a:t> в статической среде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</a:rPr>
                        <a:t>1</a:t>
                      </a:r>
                      <a:r>
                        <a:rPr lang="en-US" sz="1600">
                          <a:effectLst/>
                        </a:rPr>
                        <a:t>.84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1.95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0.21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534044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</a:rPr>
                        <a:t>Алгоритм с моделью OCTNet в динамической среде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</a:rPr>
                        <a:t>2.11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 b="1">
                          <a:effectLst/>
                        </a:rPr>
                        <a:t>2.34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</a:rPr>
                        <a:t>0.30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72553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>
                          <a:effectLst/>
                        </a:rPr>
                        <a:t>Алгоритм с моделью </a:t>
                      </a:r>
                      <a:r>
                        <a:rPr lang="en-US" sz="1600" dirty="0">
                          <a:effectLst/>
                        </a:rPr>
                        <a:t>GAN</a:t>
                      </a:r>
                      <a:r>
                        <a:rPr lang="ru-RU" sz="1600" dirty="0">
                          <a:effectLst/>
                        </a:rPr>
                        <a:t> </a:t>
                      </a:r>
                      <a:r>
                        <a:rPr lang="ru-RU" sz="1600" b="0" dirty="0">
                          <a:effectLst/>
                        </a:rPr>
                        <a:t>в динамической среде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</a:rPr>
                        <a:t>15.64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</a:rPr>
                        <a:t>16.20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0.99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92305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>
                          <a:effectLst/>
                        </a:rPr>
                        <a:t>Алгоритм с моделью </a:t>
                      </a:r>
                      <a:r>
                        <a:rPr lang="en-US" sz="1600" dirty="0">
                          <a:effectLst/>
                        </a:rPr>
                        <a:t>CVAE</a:t>
                      </a:r>
                      <a:r>
                        <a:rPr lang="ru-RU" sz="1600" dirty="0">
                          <a:effectLst/>
                        </a:rPr>
                        <a:t> в динамической среде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</a:rPr>
                        <a:t>15.88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</a:rPr>
                        <a:t>17.01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0.99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600870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7503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115678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Заключение</a:t>
            </a:r>
            <a:endParaRPr dirty="0"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311700" y="603133"/>
            <a:ext cx="8520600" cy="51803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000" dirty="0" err="1">
                <a:solidFill>
                  <a:schemeClr val="dk1"/>
                </a:solidFill>
              </a:rPr>
              <a:t>Проделаный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ru-RU" sz="2000" dirty="0">
                <a:solidFill>
                  <a:schemeClr val="dk1"/>
                </a:solidFill>
              </a:rPr>
              <a:t>сравнительный анализ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ru-RU" sz="2000" dirty="0">
                <a:solidFill>
                  <a:schemeClr val="dk1"/>
                </a:solidFill>
              </a:rPr>
              <a:t>аналогов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показал</a:t>
            </a:r>
            <a:r>
              <a:rPr lang="ru-RU" sz="2000" dirty="0">
                <a:solidFill>
                  <a:schemeClr val="dk1"/>
                </a:solidFill>
              </a:rPr>
              <a:t>, что существующие аналоги не удовлетворяют требованиям динамичности, схожести и стабильности, что подтвердило 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необходимость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разработки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ru-RU" sz="2000" dirty="0">
                <a:solidFill>
                  <a:schemeClr val="dk1"/>
                </a:solidFill>
              </a:rPr>
              <a:t>нового алгоритма для генерации траекторий.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ru-RU" sz="2000" dirty="0">
                <a:solidFill>
                  <a:schemeClr val="dk1"/>
                </a:solidFill>
              </a:rPr>
              <a:t>Реализован алгоритм для генерации траекторий в статической среде.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ru-RU" sz="2000" dirty="0">
                <a:solidFill>
                  <a:schemeClr val="dk1"/>
                </a:solidFill>
              </a:rPr>
              <a:t>Сгенерированы динамические карты для обучения </a:t>
            </a: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ru-RU" sz="2000" dirty="0">
                <a:solidFill>
                  <a:schemeClr val="dk1"/>
                </a:solidFill>
              </a:rPr>
              <a:t>Реализован алгоритм для генерации траекторий в динамической среде.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ru-RU" sz="2000" dirty="0">
                <a:solidFill>
                  <a:schemeClr val="dk1"/>
                </a:solidFill>
              </a:rPr>
              <a:t>Проведено сравнение метрик разработанного алгоритма с аналогами, были выявлены преимущества разработанного алгоритма.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000" dirty="0" err="1">
                <a:solidFill>
                  <a:schemeClr val="dk1"/>
                </a:solidFill>
              </a:rPr>
              <a:t>Дальнейшие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направления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исследований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включают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в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r>
              <a:rPr lang="en" sz="2000" dirty="0" err="1">
                <a:solidFill>
                  <a:schemeClr val="dk1"/>
                </a:solidFill>
              </a:rPr>
              <a:t>себя</a:t>
            </a:r>
            <a:r>
              <a:rPr lang="ru-RU" sz="2000" dirty="0">
                <a:solidFill>
                  <a:schemeClr val="dk1"/>
                </a:solidFill>
              </a:rPr>
              <a:t> доработку алгоритма для трехмерного пространства, создание базы близких к реальным динамических карт, сокращение объема потребляемой памяти.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/>
          </a:p>
        </p:txBody>
      </p:sp>
      <p:sp>
        <p:nvSpPr>
          <p:cNvPr id="106" name="Google Shape;106;p1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12</a:t>
            </a:fld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115678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Апробация</a:t>
            </a:r>
            <a:r>
              <a:rPr lang="en" dirty="0"/>
              <a:t> работы</a:t>
            </a:r>
            <a:endParaRPr dirty="0"/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21475" y="879178"/>
            <a:ext cx="8709300" cy="48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«</a:t>
            </a:r>
            <a:r>
              <a:rPr lang="ru-RU" sz="2400" dirty="0">
                <a:solidFill>
                  <a:srgbClr val="000000"/>
                </a:solidFill>
              </a:rPr>
              <a:t>Реализация и исследование алгоритма генерации траекторий в динамической среде на основе </a:t>
            </a:r>
            <a:r>
              <a:rPr lang="en-US" sz="2400" dirty="0">
                <a:solidFill>
                  <a:srgbClr val="000000"/>
                </a:solidFill>
              </a:rPr>
              <a:t>OCTNet</a:t>
            </a:r>
            <a:r>
              <a:rPr lang="en" sz="2400" dirty="0">
                <a:solidFill>
                  <a:srgbClr val="000000"/>
                </a:solidFill>
              </a:rPr>
              <a:t>?»// </a:t>
            </a:r>
            <a:r>
              <a:rPr lang="ru-RU" sz="2400" dirty="0">
                <a:solidFill>
                  <a:srgbClr val="000000"/>
                </a:solidFill>
              </a:rPr>
              <a:t>Научно-технический семинар МОЭВМ</a:t>
            </a:r>
            <a:r>
              <a:rPr lang="en" sz="2400" dirty="0">
                <a:solidFill>
                  <a:srgbClr val="000000"/>
                </a:solidFill>
              </a:rPr>
              <a:t>, 20</a:t>
            </a:r>
            <a:r>
              <a:rPr lang="ru-RU" sz="2400" dirty="0">
                <a:solidFill>
                  <a:srgbClr val="000000"/>
                </a:solidFill>
              </a:rPr>
              <a:t>21</a:t>
            </a:r>
            <a:endParaRPr sz="2400" dirty="0">
              <a:solidFill>
                <a:srgbClr val="000000"/>
              </a:solidFill>
            </a:endParaRPr>
          </a:p>
          <a:p>
            <a:pPr lvl="0" indent="-381000">
              <a:buClr>
                <a:srgbClr val="000000"/>
              </a:buClr>
              <a:buSzPts val="2400"/>
            </a:pPr>
            <a:r>
              <a:rPr lang="en" sz="2400" dirty="0" err="1">
                <a:solidFill>
                  <a:srgbClr val="000000"/>
                </a:solidFill>
              </a:rPr>
              <a:t>Репозиторий</a:t>
            </a:r>
            <a:r>
              <a:rPr lang="en" sz="2400" dirty="0">
                <a:solidFill>
                  <a:srgbClr val="000000"/>
                </a:solidFill>
              </a:rPr>
              <a:t> </a:t>
            </a:r>
            <a:r>
              <a:rPr lang="en" sz="2400" dirty="0" err="1">
                <a:solidFill>
                  <a:srgbClr val="000000"/>
                </a:solidFill>
              </a:rPr>
              <a:t>проекта</a:t>
            </a:r>
            <a:r>
              <a:rPr lang="en" sz="2400" dirty="0">
                <a:solidFill>
                  <a:srgbClr val="000000"/>
                </a:solidFill>
              </a:rPr>
              <a:t> </a:t>
            </a:r>
            <a:r>
              <a:rPr lang="en-US" sz="2400" u="sng" dirty="0">
                <a:solidFill>
                  <a:srgbClr val="000000"/>
                </a:solidFill>
              </a:rPr>
              <a:t>https://</a:t>
            </a:r>
            <a:r>
              <a:rPr lang="en-US" sz="2400" u="sng" dirty="0" err="1">
                <a:solidFill>
                  <a:srgbClr val="000000"/>
                </a:solidFill>
              </a:rPr>
              <a:t>github.com</a:t>
            </a:r>
            <a:r>
              <a:rPr lang="en-US" sz="2400" u="sng" dirty="0">
                <a:solidFill>
                  <a:srgbClr val="000000"/>
                </a:solidFill>
              </a:rPr>
              <a:t>/</a:t>
            </a:r>
            <a:r>
              <a:rPr lang="en-US" sz="2400" u="sng" dirty="0" err="1">
                <a:solidFill>
                  <a:srgbClr val="000000"/>
                </a:solidFill>
              </a:rPr>
              <a:t>Criptonite</a:t>
            </a:r>
            <a:r>
              <a:rPr lang="en-US" sz="2400" u="sng" dirty="0">
                <a:solidFill>
                  <a:srgbClr val="000000"/>
                </a:solidFill>
              </a:rPr>
              <a:t>/diploma2021</a:t>
            </a:r>
            <a:r>
              <a:rPr lang="en" sz="2400" dirty="0">
                <a:solidFill>
                  <a:srgbClr val="000000"/>
                </a:solidFill>
              </a:rPr>
              <a:t>.</a:t>
            </a: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113" name="Google Shape;113;p2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13</a:t>
            </a:fld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115678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Цель</a:t>
            </a:r>
            <a:r>
              <a:rPr lang="en" dirty="0"/>
              <a:t> </a:t>
            </a:r>
            <a:r>
              <a:rPr lang="en" dirty="0" err="1"/>
              <a:t>и</a:t>
            </a:r>
            <a:r>
              <a:rPr lang="en" dirty="0"/>
              <a:t> </a:t>
            </a:r>
            <a:r>
              <a:rPr lang="en" dirty="0" err="1"/>
              <a:t>задачи</a:t>
            </a:r>
            <a:endParaRPr dirty="0"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879178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err="1">
                <a:solidFill>
                  <a:srgbClr val="000000"/>
                </a:solidFill>
              </a:rPr>
              <a:t>Актуальность</a:t>
            </a:r>
            <a:r>
              <a:rPr lang="en" sz="2000" dirty="0">
                <a:solidFill>
                  <a:srgbClr val="000000"/>
                </a:solidFill>
              </a:rPr>
              <a:t>: </a:t>
            </a:r>
            <a:r>
              <a:rPr lang="ru-RU" sz="2000" dirty="0">
                <a:solidFill>
                  <a:srgbClr val="000000"/>
                </a:solidFill>
              </a:rPr>
              <a:t>существующие алгоритмы генерации маршрутов</a:t>
            </a:r>
            <a:r>
              <a:rPr lang="en" sz="2000" dirty="0">
                <a:solidFill>
                  <a:srgbClr val="000000"/>
                </a:solidFill>
              </a:rPr>
              <a:t> 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ru-RU" sz="2000" dirty="0">
                <a:solidFill>
                  <a:srgbClr val="000000"/>
                </a:solidFill>
              </a:rPr>
              <a:t>строят не характерные маршруты для данной среды</a:t>
            </a:r>
            <a:r>
              <a:rPr lang="en" sz="2000" dirty="0">
                <a:solidFill>
                  <a:srgbClr val="000000"/>
                </a:solidFill>
              </a:rPr>
              <a:t>,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ru-RU" sz="2000" dirty="0">
                <a:solidFill>
                  <a:srgbClr val="000000"/>
                </a:solidFill>
              </a:rPr>
              <a:t>не работают в динамических средах</a:t>
            </a:r>
            <a:r>
              <a:rPr lang="en" sz="2000" dirty="0">
                <a:solidFill>
                  <a:srgbClr val="000000"/>
                </a:solidFill>
              </a:rPr>
              <a:t>.</a:t>
            </a:r>
            <a:endParaRPr sz="20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rgbClr val="000000"/>
                </a:solidFill>
              </a:rPr>
              <a:t>Цель</a:t>
            </a:r>
            <a:r>
              <a:rPr lang="en" sz="2000" dirty="0">
                <a:solidFill>
                  <a:srgbClr val="000000"/>
                </a:solidFill>
              </a:rPr>
              <a:t>:</a:t>
            </a:r>
            <a:r>
              <a:rPr lang="ru-RU" sz="2000" dirty="0">
                <a:solidFill>
                  <a:srgbClr val="000000"/>
                </a:solidFill>
              </a:rPr>
              <a:t> реализовать алгоритм, способный строить характерные для среды маршруты в динамической среде</a:t>
            </a:r>
            <a:r>
              <a:rPr lang="en" sz="2000" dirty="0">
                <a:solidFill>
                  <a:srgbClr val="000000"/>
                </a:solidFill>
              </a:rPr>
              <a:t>.</a:t>
            </a:r>
            <a:endParaRPr sz="20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rgbClr val="000000"/>
                </a:solidFill>
              </a:rPr>
              <a:t>Задачи</a:t>
            </a:r>
            <a:r>
              <a:rPr lang="en" sz="2000" dirty="0">
                <a:solidFill>
                  <a:srgbClr val="000000"/>
                </a:solidFill>
              </a:rPr>
              <a:t>:</a:t>
            </a:r>
            <a:endParaRPr sz="2000" dirty="0">
              <a:solidFill>
                <a:srgbClr val="000000"/>
              </a:solidFill>
            </a:endParaRPr>
          </a:p>
          <a:p>
            <a:pPr lvl="0" indent="-381000">
              <a:spcBef>
                <a:spcPts val="1600"/>
              </a:spcBef>
              <a:buClr>
                <a:srgbClr val="000000"/>
              </a:buClr>
              <a:buSzPts val="2400"/>
              <a:buAutoNum type="arabicPeriod"/>
            </a:pPr>
            <a:r>
              <a:rPr lang="ru-RU" sz="2000" dirty="0">
                <a:solidFill>
                  <a:srgbClr val="000000"/>
                </a:solidFill>
              </a:rPr>
              <a:t>Провести сравнительный анализ аналогов</a:t>
            </a:r>
          </a:p>
          <a:p>
            <a:pPr lvl="0" indent="-381000">
              <a:spcBef>
                <a:spcPts val="1600"/>
              </a:spcBef>
              <a:buClr>
                <a:srgbClr val="000000"/>
              </a:buClr>
              <a:buSzPts val="2400"/>
              <a:buAutoNum type="arabicPeriod"/>
            </a:pPr>
            <a:r>
              <a:rPr lang="ru-RU" sz="2000" dirty="0">
                <a:solidFill>
                  <a:srgbClr val="000000"/>
                </a:solidFill>
              </a:rPr>
              <a:t>Реализовать алгоритм для статической среды</a:t>
            </a:r>
          </a:p>
          <a:p>
            <a:pPr lvl="0" indent="-381000">
              <a:spcBef>
                <a:spcPts val="1600"/>
              </a:spcBef>
              <a:buClr>
                <a:srgbClr val="000000"/>
              </a:buClr>
              <a:buSzPts val="2400"/>
              <a:buAutoNum type="arabicPeriod"/>
            </a:pPr>
            <a:r>
              <a:rPr lang="ru-RU" sz="2000" dirty="0">
                <a:solidFill>
                  <a:srgbClr val="000000"/>
                </a:solidFill>
              </a:rPr>
              <a:t>Сгенерировать динамические карты для обучения.</a:t>
            </a:r>
          </a:p>
          <a:p>
            <a:pPr lvl="0" indent="-381000">
              <a:spcBef>
                <a:spcPts val="1600"/>
              </a:spcBef>
              <a:buClr>
                <a:srgbClr val="000000"/>
              </a:buClr>
              <a:buSzPts val="2400"/>
              <a:buAutoNum type="arabicPeriod"/>
            </a:pPr>
            <a:r>
              <a:rPr lang="ru-RU" sz="2000" dirty="0">
                <a:solidFill>
                  <a:srgbClr val="000000"/>
                </a:solidFill>
              </a:rPr>
              <a:t>Реализовать алгоритм для динамической среды</a:t>
            </a:r>
          </a:p>
          <a:p>
            <a:pPr lvl="0" indent="-381000">
              <a:spcBef>
                <a:spcPts val="1600"/>
              </a:spcBef>
              <a:buClr>
                <a:srgbClr val="000000"/>
              </a:buClr>
              <a:buSzPts val="2400"/>
              <a:buAutoNum type="arabicPeriod"/>
            </a:pPr>
            <a:r>
              <a:rPr lang="ru-RU" sz="2000" dirty="0">
                <a:solidFill>
                  <a:srgbClr val="000000"/>
                </a:solidFill>
              </a:rPr>
              <a:t>Сравнить реализованный алгоритм с аналогами</a:t>
            </a:r>
            <a:endParaRPr sz="2000" dirty="0">
              <a:solidFill>
                <a:srgbClr val="000000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122842" y="107052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rgbClr val="000000"/>
                </a:solidFill>
              </a:rPr>
              <a:t>Сравнительный анализ аналогов</a:t>
            </a:r>
            <a:endParaRPr dirty="0"/>
          </a:p>
        </p:txBody>
      </p:sp>
      <p:sp>
        <p:nvSpPr>
          <p:cNvPr id="70" name="Google Shape;70;p1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3</a:t>
            </a:fld>
            <a:endParaRPr sz="200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16ED0998-2413-0345-AD4F-3512C84D6C1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84432813"/>
                  </p:ext>
                </p:extLst>
              </p:nvPr>
            </p:nvGraphicFramePr>
            <p:xfrm>
              <a:off x="122842" y="870552"/>
              <a:ext cx="8934891" cy="5044428"/>
            </p:xfrm>
            <a:graphic>
              <a:graphicData uri="http://schemas.openxmlformats.org/drawingml/2006/table">
                <a:tbl>
                  <a:tblPr firstRow="1" firstCol="1" bandRow="1">
                    <a:tableStyleId>{68C6CB38-D03F-4AAA-BFD6-8B2E623C3BD5}</a:tableStyleId>
                  </a:tblPr>
                  <a:tblGrid>
                    <a:gridCol w="989966">
                      <a:extLst>
                        <a:ext uri="{9D8B030D-6E8A-4147-A177-3AD203B41FA5}">
                          <a16:colId xmlns:a16="http://schemas.microsoft.com/office/drawing/2014/main" val="2943774738"/>
                        </a:ext>
                      </a:extLst>
                    </a:gridCol>
                    <a:gridCol w="1562860">
                      <a:extLst>
                        <a:ext uri="{9D8B030D-6E8A-4147-A177-3AD203B41FA5}">
                          <a16:colId xmlns:a16="http://schemas.microsoft.com/office/drawing/2014/main" val="841265396"/>
                        </a:ext>
                      </a:extLst>
                    </a:gridCol>
                    <a:gridCol w="1396000">
                      <a:extLst>
                        <a:ext uri="{9D8B030D-6E8A-4147-A177-3AD203B41FA5}">
                          <a16:colId xmlns:a16="http://schemas.microsoft.com/office/drawing/2014/main" val="865441861"/>
                        </a:ext>
                      </a:extLst>
                    </a:gridCol>
                    <a:gridCol w="1035170">
                      <a:extLst>
                        <a:ext uri="{9D8B030D-6E8A-4147-A177-3AD203B41FA5}">
                          <a16:colId xmlns:a16="http://schemas.microsoft.com/office/drawing/2014/main" val="3611100312"/>
                        </a:ext>
                      </a:extLst>
                    </a:gridCol>
                    <a:gridCol w="1589332">
                      <a:extLst>
                        <a:ext uri="{9D8B030D-6E8A-4147-A177-3AD203B41FA5}">
                          <a16:colId xmlns:a16="http://schemas.microsoft.com/office/drawing/2014/main" val="687453805"/>
                        </a:ext>
                      </a:extLst>
                    </a:gridCol>
                    <a:gridCol w="940280">
                      <a:extLst>
                        <a:ext uri="{9D8B030D-6E8A-4147-A177-3AD203B41FA5}">
                          <a16:colId xmlns:a16="http://schemas.microsoft.com/office/drawing/2014/main" val="3115878741"/>
                        </a:ext>
                      </a:extLst>
                    </a:gridCol>
                    <a:gridCol w="1421283">
                      <a:extLst>
                        <a:ext uri="{9D8B030D-6E8A-4147-A177-3AD203B41FA5}">
                          <a16:colId xmlns:a16="http://schemas.microsoft.com/office/drawing/2014/main" val="3848921533"/>
                        </a:ext>
                      </a:extLst>
                    </a:gridCol>
                  </a:tblGrid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Название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Универсальность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Динамичность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Схожесть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Параллельность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Память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Стабильность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9649719"/>
                      </a:ext>
                    </a:extLst>
                  </a:tr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 err="1">
                              <a:effectLst/>
                            </a:rPr>
                            <a:t>A</a:t>
                          </a:r>
                          <a:r>
                            <a:rPr lang="ru-RU" sz="1800" dirty="0">
                              <a:effectLst/>
                            </a:rPr>
                            <a:t>*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>
                              <a:effectLst/>
                            </a:rPr>
                            <a:t>-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-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-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ru-RU" sz="1800" smtClean="0">
                                  <a:effectLst/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r>
                                <a:rPr lang="ru-RU" sz="1800" smtClean="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ru-RU" sz="1800" smtClean="0">
                                  <a:effectLst/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ru-RU" sz="1800" dirty="0">
                              <a:effectLst/>
                            </a:rPr>
                            <a:t> 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1</a:t>
                          </a:r>
                          <a:r>
                            <a:rPr lang="en-US" sz="1800" dirty="0">
                              <a:effectLst/>
                            </a:rPr>
                            <a:t>.0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8080755"/>
                      </a:ext>
                    </a:extLst>
                  </a:tr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>
                              <a:effectLst/>
                            </a:rPr>
                            <a:t>GAN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+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oMath>
                          </a14:m>
                          <a:r>
                            <a:rPr lang="en-US" sz="1800">
                              <a:effectLst/>
                            </a:rPr>
                            <a:t> 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</a:t>
                          </a:r>
                          <a:r>
                            <a:rPr lang="ru-RU" sz="1800" dirty="0">
                              <a:effectLst/>
                            </a:rPr>
                            <a:t>14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80963284"/>
                      </a:ext>
                    </a:extLst>
                  </a:tr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>
                              <a:effectLst/>
                            </a:rPr>
                            <a:t>CVAE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>
                              <a:effectLst/>
                            </a:rPr>
                            <a:t>+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+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ru-RU" sz="1800" dirty="0">
                              <a:effectLst/>
                            </a:rPr>
                            <a:t> 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0</a:t>
                          </a:r>
                          <a:r>
                            <a:rPr lang="en-US" sz="1800" dirty="0">
                              <a:effectLst/>
                            </a:rPr>
                            <a:t>.</a:t>
                          </a:r>
                          <a:r>
                            <a:rPr lang="ru-RU" sz="1800" dirty="0">
                              <a:effectLst/>
                            </a:rPr>
                            <a:t>1</a:t>
                          </a: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09261534"/>
                      </a:ext>
                    </a:extLst>
                  </a:tr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>
                              <a:effectLst/>
                            </a:rPr>
                            <a:t>KTM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-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-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ru-RU" sz="1800"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ru-RU" sz="1800"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ru-RU" sz="1800" dirty="0">
                              <a:effectLst/>
                            </a:rPr>
                            <a:t> 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0.78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22042341"/>
                      </a:ext>
                    </a:extLst>
                  </a:tr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b="1" dirty="0">
                              <a:effectLst/>
                            </a:rPr>
                            <a:t>OCTNet</a:t>
                          </a:r>
                          <a:endParaRPr lang="en-US" sz="1800" b="1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b="1" dirty="0">
                              <a:effectLst/>
                              <a:latin typeface="+mn-lt"/>
                            </a:rPr>
                            <a:t>+</a:t>
                          </a:r>
                          <a:endParaRPr lang="en-US" sz="1800" b="1" dirty="0">
                            <a:effectLst/>
                            <a:latin typeface="+mn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b="1" dirty="0">
                              <a:effectLst/>
                              <a:latin typeface="+mn-lt"/>
                            </a:rPr>
                            <a:t>+</a:t>
                          </a:r>
                          <a:endParaRPr lang="en-US" sz="1800" b="1" dirty="0">
                            <a:effectLst/>
                            <a:latin typeface="+mn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b="1" dirty="0">
                              <a:effectLst/>
                              <a:latin typeface="+mn-lt"/>
                            </a:rPr>
                            <a:t>+</a:t>
                          </a:r>
                          <a:endParaRPr lang="en-US" sz="1800" b="1" dirty="0">
                            <a:effectLst/>
                            <a:latin typeface="+mn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b="1" dirty="0">
                              <a:effectLst/>
                              <a:latin typeface="+mn-lt"/>
                            </a:rPr>
                            <a:t>+</a:t>
                          </a:r>
                          <a:endParaRPr lang="en-US" sz="1800" b="1" dirty="0">
                            <a:effectLst/>
                            <a:latin typeface="+mn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ru-RU" sz="1800" b="1" i="1" smtClean="0">
                                  <a:effectLst/>
                                  <a:latin typeface="Cambria Math" panose="02040503050406030204" pitchFamily="18" charset="0"/>
                                </a:rPr>
                                <m:t>𝐎</m:t>
                              </m:r>
                              <m:r>
                                <a:rPr lang="ru-RU" sz="1800" b="1">
                                  <a:effectLst/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</a:rPr>
                                <m:t>𝐧</m:t>
                              </m:r>
                              <m:r>
                                <a:rPr lang="ru-RU" sz="1800" b="1">
                                  <a:effectLst/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ru-RU" sz="1800" b="1" dirty="0">
                              <a:effectLst/>
                              <a:latin typeface="+mn-lt"/>
                            </a:rPr>
                            <a:t> </a:t>
                          </a:r>
                          <a:endParaRPr lang="en-US" sz="1800" b="1" dirty="0">
                            <a:effectLst/>
                            <a:latin typeface="+mn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b="1" dirty="0">
                              <a:effectLst/>
                              <a:latin typeface="+mn-lt"/>
                            </a:rPr>
                            <a:t>0.</a:t>
                          </a:r>
                          <a:r>
                            <a:rPr lang="ru-RU" sz="1800" b="1" dirty="0">
                              <a:effectLst/>
                              <a:latin typeface="+mn-lt"/>
                            </a:rPr>
                            <a:t>7</a:t>
                          </a:r>
                          <a:r>
                            <a:rPr lang="en-US" sz="1800" b="1" dirty="0">
                              <a:effectLst/>
                              <a:latin typeface="+mn-lt"/>
                            </a:rPr>
                            <a:t>3</a:t>
                          </a:r>
                          <a:endParaRPr lang="en-US" sz="1800" b="1" dirty="0">
                            <a:effectLst/>
                            <a:latin typeface="+mn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183899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16ED0998-2413-0345-AD4F-3512C84D6C1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84432813"/>
                  </p:ext>
                </p:extLst>
              </p:nvPr>
            </p:nvGraphicFramePr>
            <p:xfrm>
              <a:off x="122842" y="870552"/>
              <a:ext cx="8934891" cy="5044428"/>
            </p:xfrm>
            <a:graphic>
              <a:graphicData uri="http://schemas.openxmlformats.org/drawingml/2006/table">
                <a:tbl>
                  <a:tblPr firstRow="1" firstCol="1" bandRow="1">
                    <a:tableStyleId>{68C6CB38-D03F-4AAA-BFD6-8B2E623C3BD5}</a:tableStyleId>
                  </a:tblPr>
                  <a:tblGrid>
                    <a:gridCol w="989966">
                      <a:extLst>
                        <a:ext uri="{9D8B030D-6E8A-4147-A177-3AD203B41FA5}">
                          <a16:colId xmlns:a16="http://schemas.microsoft.com/office/drawing/2014/main" val="2943774738"/>
                        </a:ext>
                      </a:extLst>
                    </a:gridCol>
                    <a:gridCol w="1562860">
                      <a:extLst>
                        <a:ext uri="{9D8B030D-6E8A-4147-A177-3AD203B41FA5}">
                          <a16:colId xmlns:a16="http://schemas.microsoft.com/office/drawing/2014/main" val="841265396"/>
                        </a:ext>
                      </a:extLst>
                    </a:gridCol>
                    <a:gridCol w="1396000">
                      <a:extLst>
                        <a:ext uri="{9D8B030D-6E8A-4147-A177-3AD203B41FA5}">
                          <a16:colId xmlns:a16="http://schemas.microsoft.com/office/drawing/2014/main" val="865441861"/>
                        </a:ext>
                      </a:extLst>
                    </a:gridCol>
                    <a:gridCol w="1035170">
                      <a:extLst>
                        <a:ext uri="{9D8B030D-6E8A-4147-A177-3AD203B41FA5}">
                          <a16:colId xmlns:a16="http://schemas.microsoft.com/office/drawing/2014/main" val="3611100312"/>
                        </a:ext>
                      </a:extLst>
                    </a:gridCol>
                    <a:gridCol w="1589332">
                      <a:extLst>
                        <a:ext uri="{9D8B030D-6E8A-4147-A177-3AD203B41FA5}">
                          <a16:colId xmlns:a16="http://schemas.microsoft.com/office/drawing/2014/main" val="687453805"/>
                        </a:ext>
                      </a:extLst>
                    </a:gridCol>
                    <a:gridCol w="940280">
                      <a:extLst>
                        <a:ext uri="{9D8B030D-6E8A-4147-A177-3AD203B41FA5}">
                          <a16:colId xmlns:a16="http://schemas.microsoft.com/office/drawing/2014/main" val="3115878741"/>
                        </a:ext>
                      </a:extLst>
                    </a:gridCol>
                    <a:gridCol w="1421283">
                      <a:extLst>
                        <a:ext uri="{9D8B030D-6E8A-4147-A177-3AD203B41FA5}">
                          <a16:colId xmlns:a16="http://schemas.microsoft.com/office/drawing/2014/main" val="3848921533"/>
                        </a:ext>
                      </a:extLst>
                    </a:gridCol>
                  </a:tblGrid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Название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Универсальность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Динамичность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Схожесть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Параллельность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Память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Стабильность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45720" marR="4572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9649719"/>
                      </a:ext>
                    </a:extLst>
                  </a:tr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 err="1">
                              <a:effectLst/>
                            </a:rPr>
                            <a:t>A</a:t>
                          </a:r>
                          <a:r>
                            <a:rPr lang="ru-RU" sz="1800" dirty="0">
                              <a:effectLst/>
                            </a:rPr>
                            <a:t>*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>
                              <a:effectLst/>
                            </a:rPr>
                            <a:t>-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-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-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701351" t="-98507" r="-152703" b="-3970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1</a:t>
                          </a:r>
                          <a:r>
                            <a:rPr lang="en-US" sz="1800" dirty="0">
                              <a:effectLst/>
                            </a:rPr>
                            <a:t>.0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8080755"/>
                      </a:ext>
                    </a:extLst>
                  </a:tr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>
                              <a:effectLst/>
                            </a:rPr>
                            <a:t>GAN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+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701351" t="-201515" r="-152703" b="-30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</a:t>
                          </a:r>
                          <a:r>
                            <a:rPr lang="ru-RU" sz="1800" dirty="0">
                              <a:effectLst/>
                            </a:rPr>
                            <a:t>14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80963284"/>
                      </a:ext>
                    </a:extLst>
                  </a:tr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>
                              <a:effectLst/>
                            </a:rPr>
                            <a:t>CVAE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>
                              <a:effectLst/>
                            </a:rPr>
                            <a:t>+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+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701351" t="-301515" r="-152703" b="-2030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0</a:t>
                          </a:r>
                          <a:r>
                            <a:rPr lang="en-US" sz="1800" dirty="0">
                              <a:effectLst/>
                            </a:rPr>
                            <a:t>.</a:t>
                          </a:r>
                          <a:r>
                            <a:rPr lang="ru-RU" sz="1800" dirty="0">
                              <a:effectLst/>
                            </a:rPr>
                            <a:t>1</a:t>
                          </a: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09261534"/>
                      </a:ext>
                    </a:extLst>
                  </a:tr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>
                              <a:effectLst/>
                            </a:rPr>
                            <a:t>KTM</a:t>
                          </a:r>
                          <a:endParaRPr lang="en-US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-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-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dirty="0">
                              <a:effectLst/>
                            </a:rPr>
                            <a:t>+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701351" t="-395522" r="-152703" b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0.78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22042341"/>
                      </a:ext>
                    </a:extLst>
                  </a:tr>
                  <a:tr h="840738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b="1" dirty="0">
                              <a:effectLst/>
                            </a:rPr>
                            <a:t>OCTNet</a:t>
                          </a:r>
                          <a:endParaRPr lang="en-US" sz="1800" b="1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b="1" dirty="0">
                              <a:effectLst/>
                              <a:latin typeface="+mn-lt"/>
                            </a:rPr>
                            <a:t>+</a:t>
                          </a:r>
                          <a:endParaRPr lang="en-US" sz="1800" b="1" dirty="0">
                            <a:effectLst/>
                            <a:latin typeface="+mn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b="1" dirty="0">
                              <a:effectLst/>
                              <a:latin typeface="+mn-lt"/>
                            </a:rPr>
                            <a:t>+</a:t>
                          </a:r>
                          <a:endParaRPr lang="en-US" sz="1800" b="1" dirty="0">
                            <a:effectLst/>
                            <a:latin typeface="+mn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b="1" dirty="0">
                              <a:effectLst/>
                              <a:latin typeface="+mn-lt"/>
                            </a:rPr>
                            <a:t>+</a:t>
                          </a:r>
                          <a:endParaRPr lang="en-US" sz="1800" b="1" dirty="0">
                            <a:effectLst/>
                            <a:latin typeface="+mn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ru-RU" sz="1800" b="1" dirty="0">
                              <a:effectLst/>
                              <a:latin typeface="+mn-lt"/>
                            </a:rPr>
                            <a:t>+</a:t>
                          </a:r>
                          <a:endParaRPr lang="en-US" sz="1800" b="1" dirty="0">
                            <a:effectLst/>
                            <a:latin typeface="+mn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701351" t="-503030" r="-152703" b="-15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b="1" dirty="0">
                              <a:effectLst/>
                              <a:latin typeface="+mn-lt"/>
                            </a:rPr>
                            <a:t>0.</a:t>
                          </a:r>
                          <a:r>
                            <a:rPr lang="ru-RU" sz="1800" b="1" dirty="0">
                              <a:effectLst/>
                              <a:latin typeface="+mn-lt"/>
                            </a:rPr>
                            <a:t>7</a:t>
                          </a:r>
                          <a:r>
                            <a:rPr lang="en-US" sz="1800" b="1" dirty="0">
                              <a:effectLst/>
                              <a:latin typeface="+mn-lt"/>
                            </a:rPr>
                            <a:t>3</a:t>
                          </a:r>
                          <a:endParaRPr lang="en-US" sz="1800" b="1" dirty="0">
                            <a:effectLst/>
                            <a:latin typeface="+mn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1838997"/>
                      </a:ext>
                    </a:extLst>
                  </a:tr>
                </a:tbl>
              </a:graphicData>
            </a:graphic>
          </p:graphicFrame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272424" y="92870"/>
            <a:ext cx="8520600" cy="938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Реализация алгоритма для статической среды. Данные</a:t>
            </a:r>
            <a:endParaRPr dirty="0"/>
          </a:p>
        </p:txBody>
      </p:sp>
      <p:sp>
        <p:nvSpPr>
          <p:cNvPr id="79" name="Google Shape;79;p1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4</a:t>
            </a:fld>
            <a:endParaRPr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D71D6E-5350-F144-8BD4-80F3A2CC7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927" y="1372552"/>
            <a:ext cx="1506148" cy="14967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A36134-5318-F24E-A9F5-6AFD621692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41" y="3266528"/>
            <a:ext cx="2734134" cy="15382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3BB23A-4BC4-1B4C-A684-A82B6AF0CB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2725" y="3201967"/>
            <a:ext cx="4488433" cy="636768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95C4D1-B20E-2641-81A5-D448C30849B1}"/>
              </a:ext>
            </a:extLst>
          </p:cNvPr>
          <p:cNvCxnSpPr>
            <a:cxnSpLocks/>
            <a:stCxn id="6" idx="1"/>
            <a:endCxn id="2" idx="0"/>
          </p:cNvCxnSpPr>
          <p:nvPr/>
        </p:nvCxnSpPr>
        <p:spPr>
          <a:xfrm flipH="1">
            <a:off x="2365308" y="2120910"/>
            <a:ext cx="1453619" cy="7281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112319B-5B28-2D49-9293-DDDF6A41A557}"/>
              </a:ext>
            </a:extLst>
          </p:cNvPr>
          <p:cNvCxnSpPr>
            <a:cxnSpLocks/>
            <a:stCxn id="6" idx="3"/>
            <a:endCxn id="14" idx="0"/>
          </p:cNvCxnSpPr>
          <p:nvPr/>
        </p:nvCxnSpPr>
        <p:spPr>
          <a:xfrm>
            <a:off x="5325075" y="2120910"/>
            <a:ext cx="1504950" cy="7281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00A8D5D0-9D53-BF47-8539-7E89854CF4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299" y="5496846"/>
            <a:ext cx="3726016" cy="763499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A16393-8AD4-D44F-B43F-889304A91D60}"/>
              </a:ext>
            </a:extLst>
          </p:cNvPr>
          <p:cNvCxnSpPr>
            <a:cxnSpLocks/>
            <a:stCxn id="7" idx="2"/>
            <a:endCxn id="29" idx="0"/>
          </p:cNvCxnSpPr>
          <p:nvPr/>
        </p:nvCxnSpPr>
        <p:spPr>
          <a:xfrm>
            <a:off x="2365308" y="4804756"/>
            <a:ext cx="0" cy="291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B9190952-502A-B04F-8532-C6F9775384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3739" y="4595621"/>
            <a:ext cx="3009900" cy="9779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6A3FBDE-F022-9B46-8CE0-EC5DED1F25E1}"/>
              </a:ext>
            </a:extLst>
          </p:cNvPr>
          <p:cNvCxnSpPr>
            <a:cxnSpLocks/>
            <a:endCxn id="32" idx="0"/>
          </p:cNvCxnSpPr>
          <p:nvPr/>
        </p:nvCxnSpPr>
        <p:spPr>
          <a:xfrm>
            <a:off x="6776942" y="3786979"/>
            <a:ext cx="1752" cy="171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A8A0C90-82A6-2747-A3FE-57C81F9588F5}"/>
              </a:ext>
            </a:extLst>
          </p:cNvPr>
          <p:cNvSpPr txBox="1"/>
          <p:nvPr/>
        </p:nvSpPr>
        <p:spPr>
          <a:xfrm>
            <a:off x="957711" y="2849079"/>
            <a:ext cx="28151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Представление карты</a:t>
            </a:r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A19C5E-36E0-C145-BC03-3C87845FFBA4}"/>
              </a:ext>
            </a:extLst>
          </p:cNvPr>
          <p:cNvSpPr txBox="1"/>
          <p:nvPr/>
        </p:nvSpPr>
        <p:spPr>
          <a:xfrm>
            <a:off x="5099423" y="2849079"/>
            <a:ext cx="34612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Представление траекторий</a:t>
            </a:r>
            <a:endParaRPr lang="en-US" sz="2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1027A29-C289-DD41-95E2-C0024B67E558}"/>
              </a:ext>
            </a:extLst>
          </p:cNvPr>
          <p:cNvSpPr txBox="1"/>
          <p:nvPr/>
        </p:nvSpPr>
        <p:spPr>
          <a:xfrm>
            <a:off x="859927" y="5096736"/>
            <a:ext cx="3010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Расстояние Хаусдорфа</a:t>
            </a:r>
            <a:endParaRPr lang="en-US" sz="20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8A6DB01-FC77-F549-BF95-5D6148959959}"/>
              </a:ext>
            </a:extLst>
          </p:cNvPr>
          <p:cNvSpPr txBox="1"/>
          <p:nvPr/>
        </p:nvSpPr>
        <p:spPr>
          <a:xfrm>
            <a:off x="5291748" y="3958853"/>
            <a:ext cx="2973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/>
              <a:t>Веса для непрерывных</a:t>
            </a:r>
          </a:p>
          <a:p>
            <a:pPr algn="ctr"/>
            <a:r>
              <a:rPr lang="ru-RU" sz="2000" dirty="0"/>
              <a:t> траекторий</a:t>
            </a:r>
            <a:endParaRPr lang="en-US" sz="2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4EE7EF3-8B6F-7247-ABF3-C3DEE0F6FC61}"/>
              </a:ext>
            </a:extLst>
          </p:cNvPr>
          <p:cNvSpPr txBox="1"/>
          <p:nvPr/>
        </p:nvSpPr>
        <p:spPr>
          <a:xfrm>
            <a:off x="1921274" y="961044"/>
            <a:ext cx="53014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Экземпляр данных из набора </a:t>
            </a:r>
            <a:r>
              <a:rPr lang="en-US" sz="2000" dirty="0"/>
              <a:t>OCC-Traj120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98833286-2D27-944D-A3C6-D4F0FCF27F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56549" y="6071665"/>
            <a:ext cx="1240784" cy="517483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D8A1B0F-D280-6B4E-94AF-D991BB6A4257}"/>
              </a:ext>
            </a:extLst>
          </p:cNvPr>
          <p:cNvSpPr txBox="1"/>
          <p:nvPr/>
        </p:nvSpPr>
        <p:spPr>
          <a:xfrm>
            <a:off x="5138482" y="5721059"/>
            <a:ext cx="32848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Непрерывные траектории</a:t>
            </a:r>
            <a:endParaRPr lang="en-US" sz="2000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594CD9D-149F-5645-B0B1-00DA7C8E64D5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6778689" y="5573521"/>
            <a:ext cx="0" cy="267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A6751-9AE7-F14D-B538-9640C4E08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97126"/>
            <a:ext cx="8520600" cy="989801"/>
          </a:xfrm>
        </p:spPr>
        <p:txBody>
          <a:bodyPr/>
          <a:lstStyle/>
          <a:p>
            <a:r>
              <a:rPr lang="ru-RU" dirty="0"/>
              <a:t>Реализация алгоритма для статической среды. Дискретные и непрерывные траектории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E2B4D3-50BF-D946-8E71-C6BB6F5118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 smtClean="0"/>
              <a:t>5</a:t>
            </a:fld>
            <a:endParaRPr lang="e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C5BEFE-165A-1041-9474-7B1909C2E7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76733" y="3764469"/>
            <a:ext cx="4518025" cy="23037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7F182D-03BA-AB45-9F69-8CDBEAD8ED4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32613" y="1110476"/>
            <a:ext cx="4579469" cy="22122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FA5796-BA9A-F44E-BBE0-67F597E2AD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746" y="1085920"/>
            <a:ext cx="4385412" cy="22613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A1C297-393D-8342-BA04-8694112762B1}"/>
              </a:ext>
            </a:extLst>
          </p:cNvPr>
          <p:cNvSpPr txBox="1"/>
          <p:nvPr/>
        </p:nvSpPr>
        <p:spPr>
          <a:xfrm>
            <a:off x="640703" y="3232307"/>
            <a:ext cx="3584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Рисунок 5 а – Распределение координат</a:t>
            </a:r>
          </a:p>
          <a:p>
            <a:pPr algn="ctr"/>
            <a:r>
              <a:rPr lang="ru-RU" dirty="0"/>
              <a:t>дискретных траекторий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302B80-7115-0D4B-99B6-4EB12E0124B6}"/>
              </a:ext>
            </a:extLst>
          </p:cNvPr>
          <p:cNvSpPr txBox="1"/>
          <p:nvPr/>
        </p:nvSpPr>
        <p:spPr>
          <a:xfrm>
            <a:off x="4774695" y="3232307"/>
            <a:ext cx="44454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Рисунок 5 б – Распределение весов непрерывных </a:t>
            </a:r>
          </a:p>
          <a:p>
            <a:pPr algn="ctr"/>
            <a:r>
              <a:rPr lang="ru-RU" dirty="0"/>
              <a:t>траекторий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0B07F-8E4B-8A48-B63A-EA1EEAD0F887}"/>
              </a:ext>
            </a:extLst>
          </p:cNvPr>
          <p:cNvSpPr txBox="1"/>
          <p:nvPr/>
        </p:nvSpPr>
        <p:spPr>
          <a:xfrm>
            <a:off x="2960640" y="6016553"/>
            <a:ext cx="35028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Рисунок 5 в – Сравнение дискретных и </a:t>
            </a:r>
          </a:p>
          <a:p>
            <a:pPr algn="ctr"/>
            <a:r>
              <a:rPr lang="ru-RU" dirty="0"/>
              <a:t>непрерывных траекторий </a:t>
            </a:r>
          </a:p>
        </p:txBody>
      </p:sp>
    </p:spTree>
    <p:extLst>
      <p:ext uri="{BB962C8B-B14F-4D97-AF65-F5344CB8AC3E}">
        <p14:creationId xmlns:p14="http://schemas.microsoft.com/office/powerpoint/2010/main" val="3712494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115678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Реализация алгоритма для статической среды. Модель</a:t>
            </a:r>
            <a:endParaRPr dirty="0"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000000"/>
                </a:solidFill>
              </a:rPr>
              <a:t> </a:t>
            </a: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6</a:t>
            </a:fld>
            <a:endParaRPr sz="20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99EE47E-80AD-B14F-AB97-351B03089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078" y="1029766"/>
            <a:ext cx="5953844" cy="5293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9977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7106" y="115678"/>
            <a:ext cx="8704052" cy="9194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Реализация алгоритма для статической среды. Результаты</a:t>
            </a:r>
            <a:endParaRPr dirty="0"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7</a:t>
            </a:fld>
            <a:endParaRPr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D2B271-6D92-D34D-AA10-2425852A35B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7192" y="1356867"/>
            <a:ext cx="3596838" cy="36238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3CB3EE-CD71-974B-8DF6-36FA2AABA01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149970" y="1356867"/>
            <a:ext cx="3596838" cy="362383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056B7B-F032-774F-8411-ACC74E2838C7}"/>
              </a:ext>
            </a:extLst>
          </p:cNvPr>
          <p:cNvSpPr txBox="1"/>
          <p:nvPr/>
        </p:nvSpPr>
        <p:spPr>
          <a:xfrm>
            <a:off x="531223" y="4994621"/>
            <a:ext cx="34628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Рисунок 7 а – Генерация 50 траекторий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9E4D62-61BF-B64F-96E7-D1BEC6E6DE05}"/>
              </a:ext>
            </a:extLst>
          </p:cNvPr>
          <p:cNvSpPr txBox="1"/>
          <p:nvPr/>
        </p:nvSpPr>
        <p:spPr>
          <a:xfrm>
            <a:off x="5184614" y="4994621"/>
            <a:ext cx="35974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Рисунок 7 б – Генерация 400 траекторий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00" y="113771"/>
            <a:ext cx="8520600" cy="6367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>
                <a:solidFill>
                  <a:srgbClr val="000000"/>
                </a:solidFill>
              </a:rPr>
              <a:t>Генерация динамических карт для обучения</a:t>
            </a:r>
            <a:endParaRPr dirty="0"/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8</a:t>
            </a:fld>
            <a:endParaRPr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5406F3C-1191-0145-861C-607A9B58C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923" y="1152762"/>
            <a:ext cx="1506148" cy="14967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3DFCDB-639F-F546-B4D4-3277294F00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808" y="1178903"/>
            <a:ext cx="1496715" cy="14967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F6F73E-CF2C-7442-A02C-A8198C56D2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1092" y="1161649"/>
            <a:ext cx="1506148" cy="14967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EF40AE2-B9A6-B544-A723-D7BA4AB71EBF}"/>
              </a:ext>
            </a:extLst>
          </p:cNvPr>
          <p:cNvSpPr/>
          <p:nvPr/>
        </p:nvSpPr>
        <p:spPr>
          <a:xfrm>
            <a:off x="1958197" y="961044"/>
            <a:ext cx="5505810" cy="202852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61FED-1C05-2B45-9A3F-19858B7CAEB5}"/>
              </a:ext>
            </a:extLst>
          </p:cNvPr>
          <p:cNvSpPr txBox="1"/>
          <p:nvPr/>
        </p:nvSpPr>
        <p:spPr>
          <a:xfrm>
            <a:off x="5550169" y="1771640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C01C9-2476-684B-A9D8-6ECB0AF34594}"/>
              </a:ext>
            </a:extLst>
          </p:cNvPr>
          <p:cNvSpPr txBox="1"/>
          <p:nvPr/>
        </p:nvSpPr>
        <p:spPr>
          <a:xfrm>
            <a:off x="4679315" y="2685617"/>
            <a:ext cx="2201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Фильтры со смещением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85D5D36-02DC-E94A-BE2F-46EEC5AF46A2}"/>
              </a:ext>
            </a:extLst>
          </p:cNvPr>
          <p:cNvSpPr txBox="1"/>
          <p:nvPr/>
        </p:nvSpPr>
        <p:spPr>
          <a:xfrm>
            <a:off x="3639631" y="1783872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+</a:t>
            </a:r>
            <a:endParaRPr 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13775F4-7558-334B-BBA1-65C72158974C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1523581" y="3595180"/>
            <a:ext cx="5940425" cy="129222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248AD39-23A6-4F4A-B71B-2D7AC4603B91}"/>
              </a:ext>
            </a:extLst>
          </p:cNvPr>
          <p:cNvSpPr txBox="1"/>
          <p:nvPr/>
        </p:nvSpPr>
        <p:spPr>
          <a:xfrm>
            <a:off x="4311692" y="4018508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80970F5-9BD7-9E41-A675-AFF10A7ACD57}"/>
              </a:ext>
            </a:extLst>
          </p:cNvPr>
          <p:cNvSpPr txBox="1"/>
          <p:nvPr/>
        </p:nvSpPr>
        <p:spPr>
          <a:xfrm>
            <a:off x="671306" y="5495139"/>
            <a:ext cx="3010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Расстояние Хаусдорфа</a:t>
            </a:r>
            <a:endParaRPr lang="en-US" sz="2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009FF29-20B3-E84A-BC8F-1E4D26261E54}"/>
              </a:ext>
            </a:extLst>
          </p:cNvPr>
          <p:cNvSpPr txBox="1"/>
          <p:nvPr/>
        </p:nvSpPr>
        <p:spPr>
          <a:xfrm>
            <a:off x="5436052" y="5496846"/>
            <a:ext cx="32848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Непрерывные траектории</a:t>
            </a:r>
            <a:endParaRPr lang="en-US" sz="2000" dirty="0"/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F1A11130-59BD-6147-918B-1AB8DD74D8FF}"/>
              </a:ext>
            </a:extLst>
          </p:cNvPr>
          <p:cNvCxnSpPr>
            <a:cxnSpLocks/>
            <a:stCxn id="8" idx="3"/>
            <a:endCxn id="27" idx="1"/>
          </p:cNvCxnSpPr>
          <p:nvPr/>
        </p:nvCxnSpPr>
        <p:spPr>
          <a:xfrm flipH="1">
            <a:off x="1523581" y="1975306"/>
            <a:ext cx="5940426" cy="2265987"/>
          </a:xfrm>
          <a:prstGeom prst="bentConnector5">
            <a:avLst>
              <a:gd name="adj1" fmla="val -3848"/>
              <a:gd name="adj2" fmla="val 58123"/>
              <a:gd name="adj3" fmla="val 10384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A95F0B4-09A8-7A4C-8075-233FB6913E3A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2176687" y="4887405"/>
            <a:ext cx="0" cy="607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C01D62C-289A-D74F-83B6-52FD3251D5F4}"/>
              </a:ext>
            </a:extLst>
          </p:cNvPr>
          <p:cNvCxnSpPr>
            <a:endCxn id="30" idx="0"/>
          </p:cNvCxnSpPr>
          <p:nvPr/>
        </p:nvCxnSpPr>
        <p:spPr>
          <a:xfrm>
            <a:off x="2165227" y="4887405"/>
            <a:ext cx="4913262" cy="609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540AFE5-961D-BE49-9FDA-EABB0E0AFA18}"/>
              </a:ext>
            </a:extLst>
          </p:cNvPr>
          <p:cNvCxnSpPr>
            <a:endCxn id="29" idx="0"/>
          </p:cNvCxnSpPr>
          <p:nvPr/>
        </p:nvCxnSpPr>
        <p:spPr>
          <a:xfrm flipH="1">
            <a:off x="2176687" y="4887405"/>
            <a:ext cx="1505380" cy="607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04ED6DB-8DA7-0F41-B9AC-26C36E098B10}"/>
              </a:ext>
            </a:extLst>
          </p:cNvPr>
          <p:cNvCxnSpPr>
            <a:endCxn id="30" idx="0"/>
          </p:cNvCxnSpPr>
          <p:nvPr/>
        </p:nvCxnSpPr>
        <p:spPr>
          <a:xfrm>
            <a:off x="3656184" y="4885698"/>
            <a:ext cx="3422305" cy="6111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08888EE-5FCB-6E43-A60F-6AB2337EDDF1}"/>
              </a:ext>
            </a:extLst>
          </p:cNvPr>
          <p:cNvCxnSpPr>
            <a:endCxn id="29" idx="0"/>
          </p:cNvCxnSpPr>
          <p:nvPr/>
        </p:nvCxnSpPr>
        <p:spPr>
          <a:xfrm flipH="1">
            <a:off x="2176687" y="4887405"/>
            <a:ext cx="3180317" cy="607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6C1C586-901E-6A44-9C69-16C406D197B4}"/>
              </a:ext>
            </a:extLst>
          </p:cNvPr>
          <p:cNvCxnSpPr>
            <a:endCxn id="30" idx="0"/>
          </p:cNvCxnSpPr>
          <p:nvPr/>
        </p:nvCxnSpPr>
        <p:spPr>
          <a:xfrm>
            <a:off x="5331121" y="4883991"/>
            <a:ext cx="1747368" cy="612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5C09B65-18D5-E441-B2B7-760968AB6310}"/>
              </a:ext>
            </a:extLst>
          </p:cNvPr>
          <p:cNvCxnSpPr>
            <a:endCxn id="29" idx="0"/>
          </p:cNvCxnSpPr>
          <p:nvPr/>
        </p:nvCxnSpPr>
        <p:spPr>
          <a:xfrm flipH="1">
            <a:off x="2176687" y="4885698"/>
            <a:ext cx="4703872" cy="609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F64ECE0-FB19-C044-9E64-6CD316D0FC26}"/>
              </a:ext>
            </a:extLst>
          </p:cNvPr>
          <p:cNvCxnSpPr>
            <a:endCxn id="30" idx="0"/>
          </p:cNvCxnSpPr>
          <p:nvPr/>
        </p:nvCxnSpPr>
        <p:spPr>
          <a:xfrm>
            <a:off x="6854676" y="4889112"/>
            <a:ext cx="223813" cy="607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5796D51-669B-B449-9699-D875481AB652}"/>
              </a:ext>
            </a:extLst>
          </p:cNvPr>
          <p:cNvSpPr txBox="1"/>
          <p:nvPr/>
        </p:nvSpPr>
        <p:spPr>
          <a:xfrm>
            <a:off x="2251934" y="3077198"/>
            <a:ext cx="489073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2000" dirty="0"/>
              <a:t>Генерация последовательности кадров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3FB2F-7587-C244-AEEA-CBC1A0E40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15678"/>
            <a:ext cx="8520600" cy="763500"/>
          </a:xfrm>
        </p:spPr>
        <p:txBody>
          <a:bodyPr/>
          <a:lstStyle/>
          <a:p>
            <a:r>
              <a:rPr lang="ru-RU" dirty="0"/>
              <a:t>Реализация алгоритма для динамической среды. Модель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DC19B1-B7A8-544E-8D75-FD627779C7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 smtClean="0"/>
              <a:t>9</a:t>
            </a:fld>
            <a:endParaRPr lang="en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F1CCB17-E616-7949-AF5F-F37AE5FAC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3264" y="1035170"/>
            <a:ext cx="5957472" cy="5296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29329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1891</TotalTime>
  <Words>536</Words>
  <Application>Microsoft Macintosh PowerPoint</Application>
  <PresentationFormat>On-screen Show (4:3)</PresentationFormat>
  <Paragraphs>146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Cambria Math</vt:lpstr>
      <vt:lpstr>Times New Roman</vt:lpstr>
      <vt:lpstr>Simple Light</vt:lpstr>
      <vt:lpstr>Реализация и исследование алгоритма генерации траекторий в динамической среде на основе OCTNet</vt:lpstr>
      <vt:lpstr>Цель и задачи</vt:lpstr>
      <vt:lpstr>Сравнительный анализ аналогов</vt:lpstr>
      <vt:lpstr>Реализация алгоритма для статической среды. Данные</vt:lpstr>
      <vt:lpstr>Реализация алгоритма для статической среды. Дискретные и непрерывные траектории</vt:lpstr>
      <vt:lpstr>Реализация алгоритма для статической среды. Модель</vt:lpstr>
      <vt:lpstr>Реализация алгоритма для статической среды. Результаты</vt:lpstr>
      <vt:lpstr>Генерация динамических карт для обучения</vt:lpstr>
      <vt:lpstr>Реализация алгоритма для динамической среды. Модель</vt:lpstr>
      <vt:lpstr>Реализация алгоритма для динамической среды. Результаты</vt:lpstr>
      <vt:lpstr>Сравнение результатов с аналогами</vt:lpstr>
      <vt:lpstr>Заключение</vt:lpstr>
      <vt:lpstr>Апробация работы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 дипломной работы</dc:title>
  <cp:lastModifiedBy>Microsoft Office User</cp:lastModifiedBy>
  <cp:revision>57</cp:revision>
  <dcterms:modified xsi:type="dcterms:W3CDTF">2021-05-30T20:53:44Z</dcterms:modified>
</cp:coreProperties>
</file>